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2" r:id="rId6"/>
    <p:sldId id="290" r:id="rId7"/>
    <p:sldId id="29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4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ADB05F1-3010-4424-92EE-F83B232961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A250AAB-381F-42AC-BDF1-7F630D11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EP062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EP03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ten.edu.my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6172200" cy="616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9" b="44522"/>
          <a:stretch/>
        </p:blipFill>
        <p:spPr bwMode="auto">
          <a:xfrm>
            <a:off x="1695450" y="5857540"/>
            <a:ext cx="6000750" cy="90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9" r="18962"/>
          <a:stretch/>
        </p:blipFill>
        <p:spPr bwMode="auto">
          <a:xfrm>
            <a:off x="7771329" y="5638801"/>
            <a:ext cx="1280655" cy="944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95450" y="838200"/>
            <a:ext cx="3257550" cy="533400"/>
          </a:xfrm>
          <a:noFill/>
        </p:spPr>
        <p:txBody>
          <a:bodyPr>
            <a:no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itannic Bold" pitchFamily="34" charset="0"/>
              </a:rPr>
              <a:t>Proceedings of the 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Electronics and Communication  (EC01)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An Efficient and Novel FPGA Architecture Based Integer </a:t>
            </a:r>
            <a:r>
              <a:rPr lang="en-US" sz="2800" dirty="0" err="1" smtClean="0"/>
              <a:t>Haar</a:t>
            </a:r>
            <a:r>
              <a:rPr lang="en-US" sz="2800" dirty="0" smtClean="0"/>
              <a:t> Lifting Wavelet Transform  (EP040)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Energy Saving Techniques in WDM Optical Communication Networks (EP069)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Comparative Study of Wireless Communication Wireless Technologies: Binary-CDMA versus IEEE802.11 and ZIGBEE (EP079)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Spectrum Utilization Survey for Application of Cognitive Radio in Malaysia (EP162)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Voltage variation of rooftop photovoltaic system in lv distribution network (EP116)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Electronics and Communication  (EC02)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sz="3700" dirty="0" smtClean="0"/>
              <a:t>Traffic Generator for Smart Grid Communication Network (EP031)</a:t>
            </a:r>
          </a:p>
          <a:p>
            <a:pPr marL="514350" indent="-514350">
              <a:buAutoNum type="arabicPeriod"/>
            </a:pPr>
            <a:r>
              <a:rPr lang="en-US" sz="3700" dirty="0" smtClean="0"/>
              <a:t>Effect of Wavelength Spacing Variation on Four Wave Mixing and System Performance in the Presence of Different Optical Fiber Types (EP039)</a:t>
            </a:r>
          </a:p>
          <a:p>
            <a:pPr marL="514350" indent="-514350">
              <a:buAutoNum type="arabicPeriod"/>
            </a:pPr>
            <a:r>
              <a:rPr lang="en-US" sz="3700" dirty="0" smtClean="0"/>
              <a:t>Determination of an optimal beacon period and listen intervals for Power saving mode in WI-FI communication (EP049)</a:t>
            </a:r>
          </a:p>
          <a:p>
            <a:pPr marL="514350" indent="-514350">
              <a:buAutoNum type="arabicPeriod"/>
            </a:pPr>
            <a:r>
              <a:rPr lang="en-US" sz="3700" dirty="0" smtClean="0"/>
              <a:t>Hardware implementation of Reed Solomon (RS) Error Correction Code for IEEE 802.15.4 Wireless Sensor Network (EP051)</a:t>
            </a:r>
          </a:p>
          <a:p>
            <a:pPr marL="514350" indent="-514350">
              <a:buAutoNum type="arabicPeriod"/>
            </a:pPr>
            <a:r>
              <a:rPr lang="en-US" sz="3700" dirty="0" smtClean="0"/>
              <a:t>A Quantitative Analysis of the Wear of Aluminum in the Presence of </a:t>
            </a:r>
            <a:r>
              <a:rPr lang="en-US" sz="3700" dirty="0" err="1" smtClean="0"/>
              <a:t>Polytron</a:t>
            </a:r>
            <a:r>
              <a:rPr lang="en-US" sz="3700" dirty="0" smtClean="0"/>
              <a:t> Additive in the Helix Lubricant (EP0147)</a:t>
            </a:r>
          </a:p>
          <a:p>
            <a:pPr marL="514350" indent="-514350">
              <a:buAutoNum type="arabicPeriod"/>
            </a:pPr>
            <a:r>
              <a:rPr lang="en-US" sz="3700" dirty="0" smtClean="0"/>
              <a:t>Malaysia Spectrum Survey Measurement and Analysis of the Occupancy for GSM900 Band (EP159)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Electronics and Communication  (EC03)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400" dirty="0" smtClean="0"/>
              <a:t>Application of Particle Swarm Optimization (PSO) in Smart Antenna </a:t>
            </a:r>
            <a:r>
              <a:rPr lang="en-US" sz="3400" dirty="0" err="1" smtClean="0"/>
              <a:t>Beamforming</a:t>
            </a:r>
            <a:r>
              <a:rPr lang="en-US" sz="3400" dirty="0" smtClean="0"/>
              <a:t> (EP001)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Design tri-band rectangular patch antenna for Wi-Fi, </a:t>
            </a:r>
            <a:r>
              <a:rPr lang="en-US" sz="3400" dirty="0" err="1" smtClean="0"/>
              <a:t>Wi</a:t>
            </a:r>
            <a:r>
              <a:rPr lang="en-US" sz="3400" dirty="0" smtClean="0"/>
              <a:t>-Max and WLAN in Military Band applications (EP024)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Fabrication of Solar Cell using TCAD software with Taguchi Optimization (EP056)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Performance of Coded CDMA Cooperative Communication System (EP068)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Simulation of Error Correction Techniques for Wireless Sensor Network (EP122)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Electronics and Communication  (EC04)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Third Harmonic Reduction of Band Pass Filter with notch of PWMS Frequency Band using unit cell </a:t>
            </a:r>
            <a:r>
              <a:rPr lang="en-US" dirty="0" err="1" smtClean="0"/>
              <a:t>metamaterial</a:t>
            </a:r>
            <a:r>
              <a:rPr lang="en-US" dirty="0" smtClean="0"/>
              <a:t> (EP054)</a:t>
            </a:r>
          </a:p>
          <a:p>
            <a:pPr marL="514350" indent="-514350">
              <a:buAutoNum type="arabicPeriod"/>
            </a:pPr>
            <a:r>
              <a:rPr lang="en-US" dirty="0" smtClean="0"/>
              <a:t>Wireless PV Module Performance Monitoring System (EP055)</a:t>
            </a:r>
          </a:p>
          <a:p>
            <a:pPr marL="514350" indent="-514350">
              <a:buAutoNum type="arabicPeriod"/>
            </a:pPr>
            <a:r>
              <a:rPr lang="en-US" dirty="0" smtClean="0"/>
              <a:t>Performance Analysis Different Channel Code Rats in Wireless Cooperative Communication (EP077)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Modeling Power Consumption of a Heterogeneous Cluster (EP090)</a:t>
            </a:r>
          </a:p>
          <a:p>
            <a:pPr marL="514350" indent="-514350">
              <a:buAutoNum type="arabicPeriod"/>
            </a:pPr>
            <a:r>
              <a:rPr lang="en-US" dirty="0" smtClean="0"/>
              <a:t>Solar Tracking System Utilizing </a:t>
            </a:r>
            <a:r>
              <a:rPr lang="en-US" dirty="0" err="1" smtClean="0"/>
              <a:t>Pyranometer</a:t>
            </a:r>
            <a:r>
              <a:rPr lang="en-US" dirty="0" smtClean="0"/>
              <a:t> for Optimal Photovoltaic Module Positioning (EP135)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Electronics and Communication  (EC05)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Study of the Effects of Traffic Distribution in a Smart Metering Meshed RF Wireless Network (EP012)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Reconfigurable Design of Heterogonous Multiprocessors using FPGA Platforms: A Review (EP120)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System Performance Analysis Under the Effect of Nonlinear Fiber (EP166)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 marL="514350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08102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Electronics and Communication  (</a:t>
            </a:r>
            <a:r>
              <a:rPr lang="en-US" dirty="0" smtClean="0"/>
              <a:t>EC06)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en-US" dirty="0">
                <a:hlinkClick r:id="rId2" action="ppaction://hlinkfile"/>
              </a:rPr>
              <a:t>. </a:t>
            </a:r>
            <a:r>
              <a:rPr lang="en-US" b="1" dirty="0"/>
              <a:t>Modeling and Simulation of Hydroponics Lighting Control System Using Fuzzy Logic Controller(EP062)</a:t>
            </a:r>
          </a:p>
          <a:p>
            <a:endParaRPr lang="en-US" b="1" dirty="0"/>
          </a:p>
          <a:p>
            <a:r>
              <a:rPr lang="en-US" b="1" dirty="0"/>
              <a:t>2. Modeling and Simulation of Hydroponics Lighting Control System Using Artificial Neural Network (EP070)</a:t>
            </a:r>
          </a:p>
          <a:p>
            <a:endParaRPr lang="en-US" b="1" dirty="0"/>
          </a:p>
          <a:p>
            <a:r>
              <a:rPr lang="en-US" b="1" dirty="0"/>
              <a:t>3. </a:t>
            </a:r>
            <a:r>
              <a:rPr lang="en-MY" b="1" dirty="0"/>
              <a:t>Using Electromagnetism-Like Algorithm in Solving Inverse Kinematics Problem (EP156)</a:t>
            </a:r>
          </a:p>
          <a:p>
            <a:endParaRPr lang="en-MY" b="1" dirty="0"/>
          </a:p>
          <a:p>
            <a:r>
              <a:rPr lang="en-MY" b="1" dirty="0"/>
              <a:t>4. </a:t>
            </a:r>
            <a:r>
              <a:rPr lang="en-US" dirty="0"/>
              <a:t> </a:t>
            </a:r>
            <a:r>
              <a:rPr lang="en-US" b="1" dirty="0"/>
              <a:t>Effect of Concentration of Mixed Culture of Fungi on the Biodegradation of Palm Oil Mill Effluent </a:t>
            </a:r>
            <a:r>
              <a:rPr lang="en-US" b="1" dirty="0" smtClean="0"/>
              <a:t>(EP002)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Electrical Power (EP01)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Analysis of Fault Transient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 within Underground Cable Transmission (EP018)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REVIEW OF FACTS DEVICES USED IN TRANSMISSION LINE AND MULTILEVEL CONVERTER (EP027)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Study on Atomization Characteristics of Biodiesel for Power Generation Application (EP073)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Infrared </a:t>
            </a:r>
            <a:r>
              <a:rPr lang="en-US" sz="2600" dirty="0" err="1" smtClean="0"/>
              <a:t>Thermography</a:t>
            </a:r>
            <a:r>
              <a:rPr lang="en-US" sz="2600" dirty="0" smtClean="0"/>
              <a:t> Study on Control Relay Protection Panel (CRP) in TNB Distribution (EP097)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Effects of an Impaired Communication Channel on the Performance of a Current Differential Protection Scheme (EP170)</a:t>
            </a:r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 marL="514350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166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Electrical Power (EP02)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200" dirty="0" smtClean="0"/>
              <a:t>The Feasibility Studies of Wind Generation Potential in Malaysia (EP052)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Magnetic Field Simulation of Rotary Converter Using Finite Element and Finite Difference Methods (EP053)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Speed Control for Direct Drive Permanent Magnet Wind Turbine (EP060)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Conducting Harmonic Studies for Capacitor Bank in TNB Transmission System (EP071)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The Performance of Tilted Solar Collector For Solar Chimney Power Plant Purpose (EP106)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Matlab Control Simulation Circuit of Electric Rotary Converter Machine (EP142)</a:t>
            </a:r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 marL="514350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668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Electrical Power (EP03)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Negative Sequence Current Simulation for Single Pole Automatic Reclosing Near 500 kV Generation Bus (EP009)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Increase in Fault Ride through Capability of 40 MW wind farm connected to the grid using VSC-HVDC System (EP042)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Energy Saving Scheme For Smart Energy Profile Protocol (EP043)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Ultrasonic Detection as a Condition-Based Maintenance Technique to Assess the Performance of Medium Voltage Overhead Lines (EP072)</a:t>
            </a:r>
          </a:p>
          <a:p>
            <a:pPr marL="514350" indent="-51435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960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Electrical Power (EP04)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/>
              <a:t>Development power consumption simulation model for OBS networks based on </a:t>
            </a:r>
            <a:r>
              <a:rPr lang="en-US" sz="2600" dirty="0" err="1"/>
              <a:t>OMNeT</a:t>
            </a:r>
            <a:r>
              <a:rPr lang="en-US" sz="2600" dirty="0"/>
              <a:t>++ (EP005)</a:t>
            </a:r>
          </a:p>
          <a:p>
            <a:pPr marL="514350" indent="-514350">
              <a:buAutoNum type="arabicPeriod"/>
            </a:pPr>
            <a:r>
              <a:rPr lang="en-US" sz="2600" dirty="0"/>
              <a:t>A Review on Comparison between CIGS and </a:t>
            </a:r>
            <a:r>
              <a:rPr lang="en-US" sz="2600" dirty="0" err="1"/>
              <a:t>CdZnSnS</a:t>
            </a:r>
            <a:r>
              <a:rPr lang="en-US" sz="2600" dirty="0"/>
              <a:t> Thin Film Solar Cells (EP153)</a:t>
            </a:r>
          </a:p>
          <a:p>
            <a:pPr marL="514350" indent="-514350">
              <a:buAutoNum type="arabicPeriod"/>
            </a:pPr>
            <a:r>
              <a:rPr lang="en-US" sz="2600" dirty="0"/>
              <a:t>Assessment of Underground Distribution Cables using Partial Discharge Analysis (EP158)</a:t>
            </a:r>
          </a:p>
          <a:p>
            <a:pPr marL="514350" indent="-514350">
              <a:buAutoNum type="arabicPeriod"/>
            </a:pPr>
            <a:r>
              <a:rPr lang="en-US" sz="2600" dirty="0"/>
              <a:t>INVESTIGATION OF BIOFUEL USAGE IN GAS TURBINE (EP166)</a:t>
            </a:r>
          </a:p>
          <a:p>
            <a:pPr marL="457200" indent="-457200">
              <a:buAutoNum type="arabicPeriod" startAt="5"/>
            </a:pPr>
            <a:r>
              <a:rPr lang="en-US" dirty="0"/>
              <a:t>Lightning Study for 132kV BJLL-SRDG in TNB Transmission System (EP128)</a:t>
            </a:r>
          </a:p>
          <a:p>
            <a:pPr marL="457200" indent="-457200">
              <a:buAutoNum type="arabicPeriod" startAt="5"/>
            </a:pPr>
            <a:r>
              <a:rPr lang="en-US" dirty="0"/>
              <a:t> Fault Type Detection in Distribution System Based on Clarke Transform and Phase-Shift Angle of Voltage Waveforms (EP034</a:t>
            </a:r>
            <a:r>
              <a:rPr lang="en-US" dirty="0">
                <a:hlinkClick r:id="rId2" action="ppaction://hlinkfile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General Info</a:t>
            </a:r>
          </a:p>
          <a:p>
            <a:r>
              <a:rPr lang="en-US" sz="4000" dirty="0" smtClean="0"/>
              <a:t>Conference </a:t>
            </a:r>
            <a:r>
              <a:rPr lang="en-US" sz="4000" dirty="0"/>
              <a:t>Fee and Payment method</a:t>
            </a:r>
          </a:p>
          <a:p>
            <a:r>
              <a:rPr lang="en-US" sz="4000" dirty="0"/>
              <a:t>Presenter Guideline</a:t>
            </a:r>
          </a:p>
          <a:p>
            <a:r>
              <a:rPr lang="en-US" sz="4000" dirty="0" smtClean="0"/>
              <a:t>Schedule</a:t>
            </a:r>
          </a:p>
          <a:p>
            <a:r>
              <a:rPr lang="en-US" sz="4000" dirty="0" smtClean="0"/>
              <a:t>List of papers according to sessions</a:t>
            </a:r>
          </a:p>
          <a:p>
            <a:r>
              <a:rPr lang="en-US" sz="4000" dirty="0" smtClean="0"/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13647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Natgrad</a:t>
            </a:r>
            <a:r>
              <a:rPr lang="en-US" sz="3600" b="1" dirty="0" smtClean="0"/>
              <a:t> 2012</a:t>
            </a:r>
            <a:br>
              <a:rPr lang="en-US" sz="3600" b="1" dirty="0" smtClean="0"/>
            </a:br>
            <a:r>
              <a:rPr lang="en-US" sz="3600" b="1" dirty="0" smtClean="0"/>
              <a:t>Electrical Power (EP05)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A Review on Comparison between Traditional Silicon Solar Cells and Thin- Film </a:t>
            </a:r>
            <a:r>
              <a:rPr lang="en-US" sz="2600" dirty="0" err="1" smtClean="0"/>
              <a:t>CdTe</a:t>
            </a:r>
            <a:r>
              <a:rPr lang="en-US" sz="2600" dirty="0" smtClean="0"/>
              <a:t> Solar Cells (EP64)</a:t>
            </a:r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smtClean="0"/>
              <a:t>A Review on the Impact of the Electromagnetic Radiation (EMR) on the Human’s Health (EP137)</a:t>
            </a:r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smtClean="0"/>
              <a:t>Generating High Voltage DC with Cockcroft-Walton Voltage Multiplier for Testing Locally Assemble Electric Field Sensor (EP127)</a:t>
            </a:r>
          </a:p>
          <a:p>
            <a:pPr marL="514350" indent="-514350">
              <a:buAutoNum type="arabicPeriod"/>
            </a:pPr>
            <a:endParaRPr lang="en-US" sz="2600" dirty="0"/>
          </a:p>
          <a:p>
            <a:pPr marL="514350" indent="-514350">
              <a:buAutoNum type="arabicPeriod"/>
            </a:pPr>
            <a:r>
              <a:rPr lang="en-US" sz="2800" dirty="0" smtClean="0"/>
              <a:t>Wind </a:t>
            </a:r>
            <a:r>
              <a:rPr lang="en-US" sz="2800" dirty="0"/>
              <a:t>Power Generation Integrated by Direct Load Control as a Virtual Power Plant </a:t>
            </a:r>
            <a:r>
              <a:rPr lang="en-US" sz="2800" dirty="0" smtClean="0"/>
              <a:t>(EP058)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32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Information Technology and Business (ITBS01)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Drivers of Green Buildings in Malaysia: A Review (BP007)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CONTACT CENTER OUTSOURCING: An Assessment of Human Capital Challenges (BP033)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Realities of Knowledge Management Culture in Nigeria (IT004)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New scheme for 2D Data Burst construction in Parallel Optical Burst Switching (POBS) networks (IT006)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Web-based Help Desk System: A Literature Study (IT028)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8856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Information Technology and Business (ITBS02)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Implementing Smart Grid Technology in The </a:t>
            </a:r>
            <a:r>
              <a:rPr lang="en-US" sz="2600" dirty="0" err="1" smtClean="0"/>
              <a:t>Langkawi</a:t>
            </a:r>
            <a:r>
              <a:rPr lang="en-US" sz="2600" dirty="0" smtClean="0"/>
              <a:t> Island: A Proposed Study (BP035)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Impact of Customer orientation on Innovation: Literature Review (BP310)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 Review of Existing Routing Protocols for Mobile Ad-hoc Networks (MANETs) (ITP061)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LTE-ADVANCED SIMULATION FRAMEWORK BASED ON </a:t>
            </a:r>
            <a:r>
              <a:rPr lang="en-US" sz="2600" dirty="0" err="1" smtClean="0"/>
              <a:t>OMNeT</a:t>
            </a:r>
            <a:r>
              <a:rPr lang="en-US" sz="2600" dirty="0" smtClean="0"/>
              <a:t>++ (ITP075)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Trusted Shortest Path Routing Algorithm for Mobile Ad-Hoc Network using Fuzzy Logic (ITP095)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Waveband Granularity in Ultra-Dense WDM (UDWDM) Systems (ITP136)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700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Information Technology and Business (ITBS03)</a:t>
            </a:r>
            <a:endParaRPr lang="en-US" sz="33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Soft Total Quality Management And Organizational Performance: The Mediating Effect Of Employee Attitudes (BP311)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Genetic Algorithm and Record to Record Algorithm (GARRT) for </a:t>
            </a:r>
            <a:r>
              <a:rPr lang="en-US" sz="2600" dirty="0" err="1" smtClean="0"/>
              <a:t>Uncapacitated</a:t>
            </a:r>
            <a:r>
              <a:rPr lang="en-US" sz="2600" dirty="0" smtClean="0"/>
              <a:t> Examination Timetabling Problem (ITP076)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QoS-Guaranteed in Parallel Optical Burst Switching (POBS) networks (ITP084)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 Useful Framework To Improve The IT Services In University </a:t>
            </a:r>
            <a:r>
              <a:rPr lang="en-US" sz="2600" dirty="0" err="1" smtClean="0"/>
              <a:t>Tenaga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 (ITP096)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 Review Of E-government Initiatives Undertaken By Developing Countries: Recommendations For E-government Undertaking In Iraq (ITP254)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Update The </a:t>
            </a:r>
            <a:r>
              <a:rPr lang="en-US" sz="2600" dirty="0" err="1" smtClean="0"/>
              <a:t>Ofdm</a:t>
            </a:r>
            <a:r>
              <a:rPr lang="en-US" sz="2600" dirty="0" smtClean="0"/>
              <a:t> System By Reduce The High </a:t>
            </a:r>
            <a:r>
              <a:rPr lang="en-US" sz="2600" dirty="0" err="1" smtClean="0"/>
              <a:t>Papr</a:t>
            </a:r>
            <a:r>
              <a:rPr lang="en-US" sz="2600" dirty="0" smtClean="0"/>
              <a:t> (ITB148/302)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0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Information Technology and Business </a:t>
            </a:r>
            <a:r>
              <a:rPr lang="en-US" sz="3300" b="1" smtClean="0"/>
              <a:t>(ITBS04)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Transparency and Reliability in the Financial Statement: Do they exists? Evidence from Malaysia (BP250)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The Increasing Adoption of Risk Management in Higher Education Institutions: A Review (ITP100)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Can Social Network Applications be Effective Tools For E-learning? (ITP112)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 development of an ICT transformation framework for Iraqi schools (ICTIS) (ITP114)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Knowledge Sharing Framework Among Stakeholders in Jordanian Hospitals (ITP124)</a:t>
            </a:r>
          </a:p>
          <a:p>
            <a:pPr marL="514350" indent="-514350">
              <a:buFont typeface="+mj-lt"/>
              <a:buAutoNum type="arabicPeriod"/>
            </a:pPr>
            <a:r>
              <a:rPr lang="en-MY" sz="2600" dirty="0" smtClean="0"/>
              <a:t>Simulation </a:t>
            </a:r>
            <a:r>
              <a:rPr lang="en-MY" sz="2600" dirty="0"/>
              <a:t>and Analysis of Bullwhip Effect in Beer Game Supply Chain </a:t>
            </a:r>
            <a:r>
              <a:rPr lang="en-MY" sz="2600" dirty="0" smtClean="0"/>
              <a:t> (BP131)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60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Mechanical Engineering (ME01)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Mixed </a:t>
            </a:r>
            <a:r>
              <a:rPr lang="en-MY" sz="2400" b="1" dirty="0"/>
              <a:t>Convection Heat Transfer in an Inclined Backward Double Facing Steps Using </a:t>
            </a:r>
            <a:r>
              <a:rPr lang="en-MY" sz="2400" b="1" dirty="0" err="1"/>
              <a:t>Nanofluids</a:t>
            </a:r>
            <a:r>
              <a:rPr lang="en-MY" sz="2400" b="1" dirty="0"/>
              <a:t> </a:t>
            </a:r>
            <a:r>
              <a:rPr lang="en-MY" sz="2400" b="1" dirty="0" smtClean="0"/>
              <a:t>(EP020)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Acoustic Energy Harvesters: Approaches and </a:t>
            </a:r>
            <a:r>
              <a:rPr lang="en-MY" sz="2400" b="1" dirty="0" smtClean="0"/>
              <a:t>Developments (EP011)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Optimization Of Offline Compressor Washing Interval </a:t>
            </a:r>
            <a:r>
              <a:rPr lang="en-MY" sz="2400" b="1" dirty="0" smtClean="0"/>
              <a:t>For </a:t>
            </a:r>
            <a:r>
              <a:rPr lang="en-MY" sz="2400" b="1" dirty="0"/>
              <a:t>Gas Turbine </a:t>
            </a:r>
            <a:r>
              <a:rPr lang="en-MY" sz="2400" b="1" dirty="0" smtClean="0"/>
              <a:t>Operation (EP014)</a:t>
            </a:r>
            <a:endParaRPr lang="en-MY" sz="2400" b="1" dirty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 A review on applications of CFD in Aerospace </a:t>
            </a:r>
            <a:r>
              <a:rPr lang="en-MY" sz="2400" b="1" dirty="0" smtClean="0"/>
              <a:t>(EP021)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The </a:t>
            </a:r>
            <a:r>
              <a:rPr lang="en-MY" sz="2400" b="1" dirty="0"/>
              <a:t>prediction of mechanical properties in Epoxy-carbon composite by EES (Engineering Equation Solver) software </a:t>
            </a:r>
            <a:r>
              <a:rPr lang="en-MY" sz="2400" b="1" dirty="0" smtClean="0"/>
              <a:t>(EP143)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492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Mechanical Engineering (ME02)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400" dirty="0" smtClean="0"/>
              <a:t>Numerical </a:t>
            </a:r>
            <a:r>
              <a:rPr lang="en-MY" sz="2400" dirty="0"/>
              <a:t>investigation of the </a:t>
            </a:r>
            <a:r>
              <a:rPr lang="en-MY" sz="2400" dirty="0" err="1"/>
              <a:t>Coanda</a:t>
            </a:r>
            <a:r>
              <a:rPr lang="en-MY" sz="2400" dirty="0"/>
              <a:t> flow over a logarithmic surface for UAV </a:t>
            </a:r>
            <a:r>
              <a:rPr lang="en-MY" sz="2400" dirty="0" smtClean="0"/>
              <a:t>system (EP038)</a:t>
            </a:r>
            <a:endParaRPr lang="en-MY" sz="2400" dirty="0"/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 Mechanical Properties of </a:t>
            </a:r>
            <a:r>
              <a:rPr lang="en-MY" sz="2400" dirty="0" err="1"/>
              <a:t>Graphene</a:t>
            </a:r>
            <a:r>
              <a:rPr lang="en-MY" sz="2400" dirty="0"/>
              <a:t> oxide/Epoxy Composite </a:t>
            </a:r>
            <a:r>
              <a:rPr lang="en-MY" sz="2400" dirty="0" smtClean="0"/>
              <a:t>(EP107)</a:t>
            </a:r>
            <a:endParaRPr lang="en-MY" sz="2400" dirty="0"/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 A review on NACA </a:t>
            </a:r>
            <a:r>
              <a:rPr lang="en-MY" sz="2400" dirty="0" err="1"/>
              <a:t>airfoil</a:t>
            </a:r>
            <a:r>
              <a:rPr lang="en-MY" sz="2400" dirty="0"/>
              <a:t> </a:t>
            </a:r>
            <a:r>
              <a:rPr lang="en-MY" sz="2400" dirty="0" smtClean="0"/>
              <a:t> (EP144)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Morphological Studies on CNC End Milled Surface of the MWCNT Reinforced Epoxy </a:t>
            </a:r>
            <a:r>
              <a:rPr lang="en-MY" sz="2400" dirty="0" smtClean="0"/>
              <a:t>Composite (EP146)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 smtClean="0"/>
              <a:t>Mechanical </a:t>
            </a:r>
            <a:r>
              <a:rPr lang="en-MY" sz="2400" dirty="0"/>
              <a:t>and dynamic </a:t>
            </a:r>
            <a:r>
              <a:rPr lang="en-MY" sz="2400" dirty="0" err="1"/>
              <a:t>visco</a:t>
            </a:r>
            <a:r>
              <a:rPr lang="en-MY" sz="2400" dirty="0"/>
              <a:t>-elastic properties of </a:t>
            </a:r>
            <a:r>
              <a:rPr lang="en-MY" sz="2400" dirty="0" err="1"/>
              <a:t>halloysite</a:t>
            </a:r>
            <a:r>
              <a:rPr lang="en-MY" sz="2400" dirty="0"/>
              <a:t> nanotube (HNT)-polyurethane (PU) composites </a:t>
            </a:r>
            <a:r>
              <a:rPr lang="en-MY" sz="2400" dirty="0" smtClean="0"/>
              <a:t>(EP252)</a:t>
            </a:r>
          </a:p>
          <a:p>
            <a:pPr marL="0" indent="0">
              <a:buNone/>
            </a:pPr>
            <a:r>
              <a:rPr lang="en-US" b="1" dirty="0" smtClean="0"/>
              <a:t>6. Design </a:t>
            </a:r>
            <a:r>
              <a:rPr lang="en-US" b="1" dirty="0"/>
              <a:t>of Magnetic Actuator Based </a:t>
            </a:r>
            <a:r>
              <a:rPr lang="en-US" b="1" dirty="0" smtClean="0"/>
              <a:t>Bio-mass Compactor (EP022)</a:t>
            </a:r>
            <a:endParaRPr lang="en-MY" sz="2400" dirty="0" smtClean="0"/>
          </a:p>
          <a:p>
            <a:pPr marL="457200" indent="-457200">
              <a:buFont typeface="+mj-lt"/>
              <a:buAutoNum type="arabicPeriod"/>
            </a:pPr>
            <a:endParaRPr lang="en-MY" sz="2400" dirty="0" smtClean="0"/>
          </a:p>
          <a:p>
            <a:endParaRPr lang="en-MY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69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Mechanical Engineering (ME03)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MY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Development </a:t>
            </a:r>
            <a:r>
              <a:rPr lang="en-MY" sz="2400" b="1" dirty="0"/>
              <a:t>on High Performance of TiO2 </a:t>
            </a:r>
            <a:r>
              <a:rPr lang="en-MY" sz="2400" b="1" dirty="0" err="1"/>
              <a:t>Varistor</a:t>
            </a:r>
            <a:r>
              <a:rPr lang="en-MY" sz="2400" b="1" dirty="0"/>
              <a:t> Powder doped with Ta2O5, WO3, Bi2O3 and </a:t>
            </a:r>
            <a:r>
              <a:rPr lang="en-MY" sz="2400" b="1" dirty="0" smtClean="0"/>
              <a:t>Co3O4 (EP046)</a:t>
            </a:r>
            <a:endParaRPr lang="en-MY" sz="2400" b="1" dirty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Combustion </a:t>
            </a:r>
            <a:r>
              <a:rPr lang="en-MY" sz="2400" b="1" dirty="0"/>
              <a:t>Synthesis of Zinc Oxide Nanoparticles </a:t>
            </a:r>
            <a:r>
              <a:rPr lang="en-MY" sz="2400" b="1" dirty="0" smtClean="0"/>
              <a:t>(EP088)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Welding of Titanium (Ti-6Al-4V) Alloys: A </a:t>
            </a:r>
            <a:r>
              <a:rPr lang="en-MY" sz="2400" b="1" dirty="0" smtClean="0"/>
              <a:t>Review (EP121)</a:t>
            </a:r>
            <a:endParaRPr lang="en-MY" sz="2400" b="1" dirty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 Modified Magnetic </a:t>
            </a:r>
            <a:r>
              <a:rPr lang="en-MY" sz="2400" b="1" dirty="0" err="1" smtClean="0"/>
              <a:t>Multiwalled</a:t>
            </a:r>
            <a:r>
              <a:rPr lang="en-MY" sz="2400" b="1" dirty="0" smtClean="0"/>
              <a:t> Carbon </a:t>
            </a:r>
            <a:r>
              <a:rPr lang="en-MY" sz="2400" b="1" dirty="0" err="1" smtClean="0"/>
              <a:t>Nanotubes</a:t>
            </a:r>
            <a:r>
              <a:rPr lang="en-MY" sz="2400" b="1" dirty="0" smtClean="0"/>
              <a:t> As A Superior Adsorbent (EP169)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Embedding graphite </a:t>
            </a:r>
            <a:r>
              <a:rPr lang="en-MY" sz="2400" b="1" dirty="0" err="1" smtClean="0"/>
              <a:t>fibers</a:t>
            </a:r>
            <a:r>
              <a:rPr lang="en-MY" sz="2400" b="1" dirty="0" smtClean="0"/>
              <a:t> in parallel with glass </a:t>
            </a:r>
            <a:r>
              <a:rPr lang="en-MY" sz="2400" b="1" dirty="0" err="1" smtClean="0"/>
              <a:t>fibers</a:t>
            </a:r>
            <a:r>
              <a:rPr lang="en-MY" sz="2400" b="1" dirty="0" smtClean="0"/>
              <a:t> to calculate specific energy absorption (SEA) for composites (EP010)</a:t>
            </a:r>
          </a:p>
          <a:p>
            <a:pPr marL="457200" indent="-457200">
              <a:buFont typeface="+mj-lt"/>
              <a:buAutoNum type="arabicPeriod"/>
            </a:pPr>
            <a:endParaRPr lang="en-MY" sz="2400" b="1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39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Mechanical Engineering (ME04)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400" dirty="0"/>
              <a:t>Novel Bio-Composites of Ti/HA and PA6/HA for Medical </a:t>
            </a:r>
            <a:r>
              <a:rPr lang="en-MY" sz="2400" dirty="0" err="1"/>
              <a:t>Applications:Comapritive</a:t>
            </a:r>
            <a:r>
              <a:rPr lang="en-MY" sz="2400" dirty="0"/>
              <a:t> Review and </a:t>
            </a:r>
            <a:r>
              <a:rPr lang="en-MY" sz="2400" dirty="0" smtClean="0"/>
              <a:t>Analysis(EP101)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Numerical and experimental tests of </a:t>
            </a:r>
            <a:r>
              <a:rPr lang="en-MY" sz="2400" dirty="0" err="1"/>
              <a:t>aluminum</a:t>
            </a:r>
            <a:r>
              <a:rPr lang="en-MY" sz="2400" dirty="0"/>
              <a:t> thin-walled structures </a:t>
            </a:r>
            <a:r>
              <a:rPr lang="en-MY" sz="2400" dirty="0" smtClean="0"/>
              <a:t>under dynamic impact (EP150)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Modified Sol-Gel Technique for the Preparation </a:t>
            </a:r>
            <a:r>
              <a:rPr lang="en-MY" sz="2400" dirty="0" smtClean="0"/>
              <a:t>of Copper </a:t>
            </a:r>
            <a:r>
              <a:rPr lang="en-MY" sz="2400" dirty="0" err="1"/>
              <a:t>Nanoshell</a:t>
            </a:r>
            <a:r>
              <a:rPr lang="en-MY" sz="2400" dirty="0"/>
              <a:t> on </a:t>
            </a:r>
            <a:r>
              <a:rPr lang="en-MY" sz="2400" dirty="0" err="1"/>
              <a:t>Monodispersed</a:t>
            </a:r>
            <a:r>
              <a:rPr lang="en-MY" sz="2400" dirty="0"/>
              <a:t> Silica </a:t>
            </a:r>
            <a:r>
              <a:rPr lang="en-MY" sz="2400" dirty="0" smtClean="0"/>
              <a:t>Spheres (EP151)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Characterization, Thermal Properties and Morphological of Polypropylene/</a:t>
            </a:r>
            <a:r>
              <a:rPr lang="en-MY" sz="2400" dirty="0" err="1"/>
              <a:t>Typha</a:t>
            </a:r>
            <a:r>
              <a:rPr lang="en-MY" sz="2400" dirty="0"/>
              <a:t> </a:t>
            </a:r>
            <a:r>
              <a:rPr lang="en-MY" sz="2400" dirty="0" err="1"/>
              <a:t>Latifolia</a:t>
            </a:r>
            <a:r>
              <a:rPr lang="en-MY" sz="2400" dirty="0"/>
              <a:t> </a:t>
            </a:r>
            <a:r>
              <a:rPr lang="en-MY" sz="2400" dirty="0" smtClean="0"/>
              <a:t>Composites (EP152)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/>
              <a:t>Design analysis of multi-cavity plastic injection </a:t>
            </a:r>
            <a:r>
              <a:rPr lang="en-MY" sz="2400" dirty="0" smtClean="0"/>
              <a:t>moulding (EP253)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20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Mechanical Engineering (ME05)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The Effect of Oil Pollution on Adiabatic Efficiency </a:t>
            </a:r>
            <a:r>
              <a:rPr lang="en-MY" sz="2400" b="1" dirty="0" smtClean="0"/>
              <a:t>and the </a:t>
            </a:r>
            <a:r>
              <a:rPr lang="en-MY" sz="2400" b="1" dirty="0"/>
              <a:t>Efficiency of Oil Injected Screw </a:t>
            </a:r>
            <a:r>
              <a:rPr lang="en-MY" sz="2400" b="1" dirty="0" smtClean="0"/>
              <a:t>Compressors (EP047)</a:t>
            </a:r>
          </a:p>
          <a:p>
            <a:pPr marL="457200" indent="-457200">
              <a:buFont typeface="+mj-lt"/>
              <a:buAutoNum type="arabicPeriod"/>
            </a:pPr>
            <a:endParaRPr lang="en-MY" sz="2400" b="1" dirty="0"/>
          </a:p>
          <a:p>
            <a:pPr marL="504825" indent="-504825">
              <a:buFont typeface="+mj-lt"/>
              <a:buAutoNum type="arabicPeriod"/>
            </a:pPr>
            <a:r>
              <a:rPr lang="en-MY" sz="2400" b="1" dirty="0" smtClean="0"/>
              <a:t>Simulation </a:t>
            </a:r>
            <a:r>
              <a:rPr lang="en-MY" sz="2400" b="1" dirty="0"/>
              <a:t>of Wheel-based Type Robot for Inspecting Pipe using </a:t>
            </a:r>
            <a:r>
              <a:rPr lang="en-MY" sz="2400" b="1" dirty="0" err="1"/>
              <a:t>Webots</a:t>
            </a:r>
            <a:r>
              <a:rPr lang="en-MY" sz="2400" b="1" dirty="0"/>
              <a:t> </a:t>
            </a:r>
            <a:r>
              <a:rPr lang="en-MY" sz="2400" b="1" dirty="0" smtClean="0"/>
              <a:t>(EP148)</a:t>
            </a:r>
          </a:p>
          <a:p>
            <a:pPr marL="504825" indent="-504825">
              <a:buFont typeface="+mj-lt"/>
              <a:buAutoNum type="arabicPeriod"/>
            </a:pPr>
            <a:endParaRPr lang="en-MY" sz="2400" b="1" dirty="0" smtClean="0"/>
          </a:p>
          <a:p>
            <a:pPr marL="504825" indent="-504825">
              <a:buFont typeface="+mj-lt"/>
              <a:buAutoNum type="arabicPeriod"/>
            </a:pPr>
            <a:r>
              <a:rPr lang="en-MY" sz="2400" b="1" dirty="0" err="1"/>
              <a:t>ZnO</a:t>
            </a:r>
            <a:r>
              <a:rPr lang="en-MY" sz="2400" b="1" dirty="0"/>
              <a:t> Nanoparticles Prepared By Modified Combustion </a:t>
            </a:r>
            <a:r>
              <a:rPr lang="en-MY" sz="2400" b="1" dirty="0" smtClean="0"/>
              <a:t>Synthesis (EP155)  </a:t>
            </a:r>
          </a:p>
          <a:p>
            <a:pPr marL="504825" indent="-504825">
              <a:buFont typeface="+mj-lt"/>
              <a:buAutoNum type="arabicPeriod"/>
            </a:pPr>
            <a:endParaRPr lang="en-MY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Effect </a:t>
            </a:r>
            <a:r>
              <a:rPr lang="en-US" b="1" dirty="0"/>
              <a:t>of Tungsten Oxide and Bismuth Oxide on Titanium</a:t>
            </a:r>
          </a:p>
          <a:p>
            <a:pPr marL="0" indent="0">
              <a:buNone/>
            </a:pPr>
            <a:r>
              <a:rPr lang="en-US" b="1" dirty="0"/>
              <a:t>Dioxide based </a:t>
            </a:r>
            <a:r>
              <a:rPr lang="en-US" b="1" dirty="0" err="1"/>
              <a:t>varistor</a:t>
            </a:r>
            <a:r>
              <a:rPr lang="en-US" b="1" dirty="0"/>
              <a:t>(EP149)</a:t>
            </a:r>
            <a:endParaRPr lang="en-MY" b="1" dirty="0"/>
          </a:p>
          <a:p>
            <a:pPr marL="457200" indent="-457200">
              <a:buFont typeface="+mj-lt"/>
              <a:buAutoNum type="arabicPeriod"/>
            </a:pPr>
            <a:endParaRPr lang="en-MY" sz="2400" b="1" dirty="0" smtClean="0"/>
          </a:p>
          <a:p>
            <a:pPr marL="0" indent="0">
              <a:buNone/>
            </a:pPr>
            <a:endParaRPr lang="en-MY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191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000" dirty="0" smtClean="0"/>
              <a:t>In </a:t>
            </a:r>
            <a:r>
              <a:rPr lang="en-US" sz="2000" dirty="0"/>
              <a:t>tandem with the nation’s aspiration of promoting innovation and excellence in research, the theme </a:t>
            </a:r>
            <a:r>
              <a:rPr lang="en-US" sz="2000" b="1" dirty="0"/>
              <a:t>“Promoting Innovation and Excellence in Research”</a:t>
            </a:r>
            <a:r>
              <a:rPr lang="en-US" sz="2000" dirty="0"/>
              <a:t> is selected. This conference will be a platform for creating and sharing ideas among engineers, researchers, scientists, industrialists and students in Business and Management, Engineering, and Information Technology. Hope to see you at (</a:t>
            </a:r>
            <a:r>
              <a:rPr lang="en-US" sz="2000" b="1" dirty="0">
                <a:hlinkClick r:id="rId2"/>
              </a:rPr>
              <a:t>UNITEN</a:t>
            </a:r>
            <a:r>
              <a:rPr lang="en-US" sz="2000" dirty="0"/>
              <a:t>) </a:t>
            </a:r>
            <a:r>
              <a:rPr lang="en-US" sz="2000" dirty="0" err="1"/>
              <a:t>Putrajaya</a:t>
            </a:r>
            <a:r>
              <a:rPr lang="en-US" sz="2000" dirty="0"/>
              <a:t> Campus for </a:t>
            </a:r>
            <a:r>
              <a:rPr lang="en-US" sz="2000" dirty="0" err="1"/>
              <a:t>NatGrad</a:t>
            </a:r>
            <a:r>
              <a:rPr lang="en-US" sz="2000" dirty="0"/>
              <a:t> 2012 and let us create a better future together. 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Authors of selected papers will be invited to resubmit the full version of the papers to be considered for publication in any of the following journals: Electronic Journal of Computer Science and Information Technology (</a:t>
            </a:r>
            <a:r>
              <a:rPr lang="en-US" sz="2000" b="1" dirty="0" err="1"/>
              <a:t>eJCSIT</a:t>
            </a:r>
            <a:r>
              <a:rPr lang="en-US" sz="2000" b="1" dirty="0"/>
              <a:t>, ISSN: 1985-7721</a:t>
            </a:r>
            <a:r>
              <a:rPr lang="en-US" sz="2000" dirty="0"/>
              <a:t>), Journal of Energy and Environment (</a:t>
            </a:r>
            <a:r>
              <a:rPr lang="en-US" sz="2000" b="1" dirty="0"/>
              <a:t>JEE, ISSN: 1985 – 7462</a:t>
            </a:r>
            <a:r>
              <a:rPr lang="en-US" sz="2000" dirty="0"/>
              <a:t>) and Journal of Business Management (</a:t>
            </a:r>
            <a:r>
              <a:rPr lang="en-US" sz="2000" b="1" dirty="0"/>
              <a:t>JBM,</a:t>
            </a:r>
            <a:r>
              <a:rPr lang="en-US" sz="2000" dirty="0"/>
              <a:t> </a:t>
            </a:r>
            <a:r>
              <a:rPr lang="en-US" sz="2000" b="1" dirty="0"/>
              <a:t>ISSN: 1985-8698</a:t>
            </a:r>
            <a:r>
              <a:rPr lang="en-US" sz="2000" dirty="0"/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10558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 smtClean="0"/>
              <a:t>Natgrad</a:t>
            </a:r>
            <a:r>
              <a:rPr lang="en-US" sz="3300" b="1" dirty="0" smtClean="0"/>
              <a:t> 2012</a:t>
            </a:r>
            <a:br>
              <a:rPr lang="en-US" sz="3300" b="1" dirty="0" smtClean="0"/>
            </a:br>
            <a:r>
              <a:rPr lang="en-US" sz="3300" b="1" dirty="0" smtClean="0"/>
              <a:t>Mechanical Engineering (ME06)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400" b="1" smtClean="0"/>
              <a:t>Two-dimensional </a:t>
            </a:r>
            <a:r>
              <a:rPr lang="en-MY" sz="2400" b="1" dirty="0"/>
              <a:t>gantry crane system identification </a:t>
            </a:r>
            <a:r>
              <a:rPr lang="en-MY" sz="2400" b="1" dirty="0" smtClean="0"/>
              <a:t>(EP029)</a:t>
            </a:r>
          </a:p>
          <a:p>
            <a:pPr marL="457200" indent="-457200">
              <a:buFont typeface="+mj-lt"/>
              <a:buAutoNum type="arabicPeriod"/>
            </a:pPr>
            <a:endParaRPr lang="en-MY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A Novel Mass Customization Model for </a:t>
            </a:r>
            <a:r>
              <a:rPr lang="en-MY" sz="2400" b="1" dirty="0" smtClean="0"/>
              <a:t>Multi-Stage Asynchronous </a:t>
            </a:r>
            <a:r>
              <a:rPr lang="en-MY" sz="2400" b="1" dirty="0"/>
              <a:t>Flexible Manufacturing Systems </a:t>
            </a:r>
            <a:r>
              <a:rPr lang="en-MY" sz="2400" b="1" dirty="0" smtClean="0"/>
              <a:t>with Parallel </a:t>
            </a:r>
            <a:r>
              <a:rPr lang="en-MY" sz="2400" b="1" dirty="0"/>
              <a:t>Degrading </a:t>
            </a:r>
            <a:r>
              <a:rPr lang="en-MY" sz="2400" b="1" dirty="0" smtClean="0"/>
              <a:t>Machinery (EP133)</a:t>
            </a:r>
          </a:p>
          <a:p>
            <a:pPr marL="457200" indent="-457200">
              <a:buFont typeface="+mj-lt"/>
              <a:buAutoNum type="arabicPeriod"/>
            </a:pPr>
            <a:endParaRPr lang="en-MY" sz="2400" b="1" dirty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 smtClean="0"/>
              <a:t>Tuning </a:t>
            </a:r>
            <a:r>
              <a:rPr lang="en-MY" sz="2400" b="1" dirty="0"/>
              <a:t>of Fuzzy Controller for Antenna Tracking </a:t>
            </a:r>
            <a:r>
              <a:rPr lang="en-MY" sz="2400" b="1" dirty="0" smtClean="0"/>
              <a:t> Satellite </a:t>
            </a:r>
            <a:r>
              <a:rPr lang="en-MY" sz="2400" b="1" dirty="0"/>
              <a:t>Using Genetic Algorithm </a:t>
            </a:r>
            <a:r>
              <a:rPr lang="en-MY" sz="2400" b="1" dirty="0" smtClean="0"/>
              <a:t>(EP145)</a:t>
            </a:r>
          </a:p>
          <a:p>
            <a:pPr marL="457200" indent="-457200">
              <a:buFont typeface="+mj-lt"/>
              <a:buAutoNum type="arabicPeriod"/>
            </a:pPr>
            <a:endParaRPr lang="en-MY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MY" sz="2400" b="1" dirty="0"/>
              <a:t>Improvement And Modification On The Cyclone Combustor Rig For Coal-Biomass Co-firing </a:t>
            </a:r>
            <a:r>
              <a:rPr lang="en-MY" sz="2400" b="1" dirty="0" smtClean="0"/>
              <a:t>Experiment (EP165)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925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College of Engineering </a:t>
            </a:r>
          </a:p>
          <a:p>
            <a:pPr marL="0" indent="0" algn="ctr">
              <a:buNone/>
            </a:pPr>
            <a:r>
              <a:rPr lang="en-US" dirty="0" smtClean="0"/>
              <a:t>College of Information Technology </a:t>
            </a:r>
          </a:p>
          <a:p>
            <a:pPr marL="0" indent="0" algn="ctr">
              <a:buNone/>
            </a:pPr>
            <a:r>
              <a:rPr lang="en-US" dirty="0" smtClean="0"/>
              <a:t>College </a:t>
            </a:r>
            <a:r>
              <a:rPr lang="en-US" dirty="0"/>
              <a:t>of Business Management and Accounting (COBA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UNITEN </a:t>
            </a:r>
            <a:r>
              <a:rPr lang="en-US" dirty="0"/>
              <a:t>IT &amp; Multimedia Service (ITMS) </a:t>
            </a:r>
          </a:p>
          <a:p>
            <a:pPr marL="0" indent="0" algn="ctr">
              <a:buNone/>
            </a:pPr>
            <a:r>
              <a:rPr lang="en-US" dirty="0" smtClean="0"/>
              <a:t>UNITEN </a:t>
            </a:r>
            <a:r>
              <a:rPr lang="en-US" dirty="0"/>
              <a:t>Finance </a:t>
            </a:r>
          </a:p>
          <a:p>
            <a:pPr marL="0" indent="0" algn="ctr">
              <a:buNone/>
            </a:pPr>
            <a:r>
              <a:rPr lang="en-US" dirty="0" smtClean="0"/>
              <a:t>UNITEN Facilities Development and Management (FDM) </a:t>
            </a:r>
            <a:endParaRPr lang="en-US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The Organizing </a:t>
            </a:r>
            <a:r>
              <a:rPr lang="en-US" i="1" dirty="0"/>
              <a:t>Committee 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would like to thank all </a:t>
            </a:r>
            <a:r>
              <a:rPr lang="en-US" i="1" dirty="0" smtClean="0"/>
              <a:t>Departments, Presenters and Participants </a:t>
            </a:r>
          </a:p>
          <a:p>
            <a:pPr marL="0" indent="0" algn="ctr">
              <a:buNone/>
            </a:pPr>
            <a:r>
              <a:rPr lang="en-US" i="1" dirty="0" smtClean="0"/>
              <a:t>for </a:t>
            </a:r>
            <a:r>
              <a:rPr lang="en-US" i="1" dirty="0"/>
              <a:t>their contribution </a:t>
            </a:r>
            <a:r>
              <a:rPr lang="en-US" i="1" dirty="0" smtClean="0"/>
              <a:t> to ensure NatGrad2012 is a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Conference Fee and Payment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conference fee is RM100.</a:t>
            </a:r>
          </a:p>
          <a:p>
            <a:r>
              <a:rPr lang="en-US" sz="2800" dirty="0" smtClean="0"/>
              <a:t>The fee is for the 2-day conference and workshop on the 8-9 Nov 2012</a:t>
            </a:r>
            <a:r>
              <a:rPr lang="en-US" sz="2800" dirty="0"/>
              <a:t> </a:t>
            </a:r>
            <a:r>
              <a:rPr lang="en-US" sz="2800" dirty="0" smtClean="0"/>
              <a:t>only.</a:t>
            </a:r>
          </a:p>
          <a:p>
            <a:r>
              <a:rPr lang="en-US" sz="2800" dirty="0" smtClean="0"/>
              <a:t>The 10-11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Nov seminars are only for UNIM513 registered students.</a:t>
            </a:r>
          </a:p>
          <a:p>
            <a:r>
              <a:rPr lang="en-US" sz="2800" dirty="0" smtClean="0"/>
              <a:t>Fee for UNITEN </a:t>
            </a:r>
            <a:r>
              <a:rPr lang="en-US" sz="2800" dirty="0"/>
              <a:t>student presenters are waived by COGS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All registered participants, staff and non-UNITEN participants are required to pay the fee.</a:t>
            </a:r>
          </a:p>
          <a:p>
            <a:r>
              <a:rPr lang="en-US" sz="2800" dirty="0" smtClean="0"/>
              <a:t>Please pay by </a:t>
            </a:r>
            <a:r>
              <a:rPr lang="en-US" sz="2800" b="1" u="sng" dirty="0" smtClean="0"/>
              <a:t>cash</a:t>
            </a:r>
            <a:r>
              <a:rPr lang="en-US" sz="2800" dirty="0" smtClean="0"/>
              <a:t> during the registration.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0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Guideline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Each presenter has 10 minutes for presentation, 3 minutes Q&amp;A and 2 minutes for interchange time.</a:t>
            </a:r>
          </a:p>
          <a:p>
            <a:r>
              <a:rPr lang="en-US" sz="3200" dirty="0" smtClean="0"/>
              <a:t>All presentation should be in power point</a:t>
            </a:r>
          </a:p>
          <a:p>
            <a:r>
              <a:rPr lang="en-US" sz="3200" dirty="0" smtClean="0"/>
              <a:t>Please download the power point file in the laptop for your sessions at least 10 minutes before your session starts.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00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1169551" cy="5638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National Graduate Conference 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NatGrad2012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Schedule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104775"/>
            <a:ext cx="4791075" cy="6648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851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49509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Sessions according to field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665509"/>
              </p:ext>
            </p:extLst>
          </p:nvPr>
        </p:nvGraphicFramePr>
        <p:xfrm>
          <a:off x="625929" y="1523996"/>
          <a:ext cx="8001000" cy="446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47800"/>
                <a:gridCol w="1752600"/>
                <a:gridCol w="1600200"/>
                <a:gridCol w="1600200"/>
              </a:tblGrid>
              <a:tr h="8806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Electrical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Electronics,</a:t>
                      </a:r>
                      <a:r>
                        <a:rPr lang="en-US" baseline="0" dirty="0" smtClean="0"/>
                        <a:t> communication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Mechanical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</a:t>
                      </a:r>
                      <a:r>
                        <a:rPr lang="en-US" baseline="0" dirty="0" smtClean="0"/>
                        <a:t> and IT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5898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ITBS01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8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CE02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ITBS02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8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EP03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EC03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ME03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ITBS03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8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ITBS04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8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EP05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EC05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ME05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8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EC06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0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Civil Engineering (CE01)</a:t>
            </a:r>
            <a:endParaRPr lang="en-US" sz="33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Conversion the Transportation Mode from Private Cars to Publics by Reduction the Travel Cost: A case Study in Kuala Lumpur (EP015)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Advances in CFRP Strengthened Steel Structures (EP109)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Analysis of Sequence Batch Reactor for COD and TSS Removal Identification from Septic Sludge Treatment Plant using Bio Inspired Algorithm: A Case Study in Sarawak (EP161)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Study on Impact of Implementing Quality Assessment System in Construction (QLASSIC) in Malaysia –Case Study in Selangor (EP305)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112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Civil Engineering (CE02)</a:t>
            </a:r>
            <a:endParaRPr lang="en-US" sz="33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038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Prediction of the Life Cycle Cost for Erosion and Sediment Control Measures (EP045)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“Safety is a Journey” – Malaysia Act (OSHA 1994) Versus International Standard (OHSAS 18001) (EP048)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A New Equation for Predicting Punching Shear Strength of R/C Flat Plates (EP160)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Modeling Ontology for Malaysian’s GPT Data Repository (EP307)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Development of Green Pavement Materials by Using Palm Oil Clinkers as Coarse Aggregate in Hot Mix Asphalt (EP312</a:t>
            </a:r>
            <a:r>
              <a:rPr lang="en-US" sz="2800" dirty="0" smtClean="0"/>
              <a:t>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Challenge </a:t>
            </a:r>
            <a:r>
              <a:rPr lang="en-US" sz="2800" dirty="0"/>
              <a:t>In Running Hydropower As Source Of Clean Energy: Ringlet Reservoir, Cameron Highlands Case Study (EP313)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sz="2800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8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2001</Words>
  <Application>Microsoft Office PowerPoint</Application>
  <PresentationFormat>On-screen Show (4:3)</PresentationFormat>
  <Paragraphs>225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Thatch</vt:lpstr>
      <vt:lpstr>Proceedings of the </vt:lpstr>
      <vt:lpstr>Content</vt:lpstr>
      <vt:lpstr>General Info</vt:lpstr>
      <vt:lpstr>Conference Fee and Payment </vt:lpstr>
      <vt:lpstr>Presenter Guideline</vt:lpstr>
      <vt:lpstr>PowerPoint Presentation</vt:lpstr>
      <vt:lpstr>Sessions according to field</vt:lpstr>
      <vt:lpstr> Civil Engineering (CE01)</vt:lpstr>
      <vt:lpstr> Civil Engineering (CE02)</vt:lpstr>
      <vt:lpstr> Electronics and Communication  (EC01)</vt:lpstr>
      <vt:lpstr> Electronics and Communication  (EC02)</vt:lpstr>
      <vt:lpstr> Electronics and Communication  (EC03)</vt:lpstr>
      <vt:lpstr> Electronics and Communication  (EC04)</vt:lpstr>
      <vt:lpstr> Electronics and Communication  (EC05)</vt:lpstr>
      <vt:lpstr>Electronics and Communication  (EC06)</vt:lpstr>
      <vt:lpstr> Electrical Power (EP01)</vt:lpstr>
      <vt:lpstr> Electrical Power (EP02)</vt:lpstr>
      <vt:lpstr> Electrical Power (EP03)</vt:lpstr>
      <vt:lpstr> Electrical Power (EP04)</vt:lpstr>
      <vt:lpstr>Natgrad 2012 Electrical Power (EP05)</vt:lpstr>
      <vt:lpstr>Natgrad 2012 Information Technology and Business (ITBS01)</vt:lpstr>
      <vt:lpstr>Natgrad 2012 Information Technology and Business (ITBS02)</vt:lpstr>
      <vt:lpstr>Natgrad 2012 Information Technology and Business (ITBS03)</vt:lpstr>
      <vt:lpstr>Natgrad 2012 Information Technology and Business (ITBS04)</vt:lpstr>
      <vt:lpstr>Natgrad 2012 Mechanical Engineering (ME01)</vt:lpstr>
      <vt:lpstr>Natgrad 2012 Mechanical Engineering (ME02)</vt:lpstr>
      <vt:lpstr>Natgrad 2012 Mechanical Engineering (ME03)</vt:lpstr>
      <vt:lpstr>Natgrad 2012 Mechanical Engineering (ME04)</vt:lpstr>
      <vt:lpstr>Natgrad 2012 Mechanical Engineering (ME05)</vt:lpstr>
      <vt:lpstr>Natgrad 2012 Mechanical Engineering (ME06)</vt:lpstr>
      <vt:lpstr>Acknowledgement</vt:lpstr>
    </vt:vector>
  </TitlesOfParts>
  <Company>Universiti Tenaga Nasional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Hanim Salleh, Assoc. Prof. Dr.</dc:creator>
  <cp:lastModifiedBy>Hanim Salleh, Assoc. Prof. Dr.</cp:lastModifiedBy>
  <cp:revision>38</cp:revision>
  <dcterms:created xsi:type="dcterms:W3CDTF">2012-10-29T05:23:00Z</dcterms:created>
  <dcterms:modified xsi:type="dcterms:W3CDTF">2012-11-06T01:10:06Z</dcterms:modified>
</cp:coreProperties>
</file>